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76" r:id="rId2"/>
    <p:sldId id="522" r:id="rId3"/>
    <p:sldId id="669" r:id="rId4"/>
    <p:sldId id="670" r:id="rId5"/>
    <p:sldId id="731" r:id="rId6"/>
    <p:sldId id="737" r:id="rId7"/>
    <p:sldId id="703" r:id="rId8"/>
    <p:sldId id="733" r:id="rId9"/>
    <p:sldId id="736" r:id="rId10"/>
    <p:sldId id="738" r:id="rId11"/>
    <p:sldId id="739" r:id="rId12"/>
    <p:sldId id="740" r:id="rId13"/>
    <p:sldId id="750" r:id="rId14"/>
    <p:sldId id="751" r:id="rId15"/>
    <p:sldId id="728" r:id="rId16"/>
    <p:sldId id="672" r:id="rId17"/>
    <p:sldId id="721" r:id="rId18"/>
    <p:sldId id="722" r:id="rId19"/>
    <p:sldId id="723" r:id="rId20"/>
    <p:sldId id="724" r:id="rId21"/>
    <p:sldId id="725" r:id="rId22"/>
    <p:sldId id="726" r:id="rId23"/>
    <p:sldId id="727" r:id="rId24"/>
    <p:sldId id="729" r:id="rId25"/>
    <p:sldId id="713" r:id="rId26"/>
    <p:sldId id="714" r:id="rId27"/>
    <p:sldId id="715" r:id="rId28"/>
    <p:sldId id="716" r:id="rId29"/>
    <p:sldId id="717" r:id="rId30"/>
    <p:sldId id="718" r:id="rId31"/>
    <p:sldId id="720" r:id="rId32"/>
    <p:sldId id="730" r:id="rId33"/>
    <p:sldId id="673" r:id="rId34"/>
    <p:sldId id="674" r:id="rId35"/>
    <p:sldId id="711" r:id="rId36"/>
    <p:sldId id="712" r:id="rId37"/>
    <p:sldId id="742" r:id="rId38"/>
    <p:sldId id="748" r:id="rId39"/>
    <p:sldId id="741" r:id="rId40"/>
    <p:sldId id="675" r:id="rId41"/>
    <p:sldId id="749" r:id="rId42"/>
    <p:sldId id="710" r:id="rId43"/>
    <p:sldId id="477" r:id="rId44"/>
    <p:sldId id="743" r:id="rId45"/>
    <p:sldId id="744" r:id="rId46"/>
    <p:sldId id="745" r:id="rId47"/>
    <p:sldId id="746" r:id="rId48"/>
    <p:sldId id="747" r:id="rId49"/>
  </p:sldIdLst>
  <p:sldSz cx="9902825" cy="6858000"/>
  <p:notesSz cx="9144000" cy="6858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b="1" i="1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scaleToFitPaper="1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450B"/>
    <a:srgbClr val="FFFFFF"/>
    <a:srgbClr val="008000"/>
    <a:srgbClr val="BA2C00"/>
    <a:srgbClr val="133EC9"/>
    <a:srgbClr val="CC3300"/>
    <a:srgbClr val="FFFFC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emastil 2 - uthevingsfarg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ys stil 1 - uthevingsfarg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269D01E-BC32-4049-B463-5C60D7B0CCD2}" styleName="Temastil 2 - uthevingsfarg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Mørk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Mørk stil 2 - uthevingsfarge 3 / uthevingsfarg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13" autoAdjust="0"/>
  </p:normalViewPr>
  <p:slideViewPr>
    <p:cSldViewPr>
      <p:cViewPr>
        <p:scale>
          <a:sx n="200" d="100"/>
          <a:sy n="200" d="100"/>
        </p:scale>
        <p:origin x="-352" y="-64"/>
      </p:cViewPr>
      <p:guideLst>
        <p:guide orient="horz" pos="2160"/>
        <p:guide pos="3408"/>
      </p:guideLst>
    </p:cSldViewPr>
  </p:slideViewPr>
  <p:outlineViewPr>
    <p:cViewPr>
      <p:scale>
        <a:sx n="33" d="100"/>
        <a:sy n="33" d="100"/>
      </p:scale>
      <p:origin x="0" y="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1376"/>
    </p:cViewPr>
  </p:sorterViewPr>
  <p:notesViewPr>
    <p:cSldViewPr>
      <p:cViewPr varScale="1">
        <p:scale>
          <a:sx n="186" d="100"/>
          <a:sy n="186" d="100"/>
        </p:scale>
        <p:origin x="-2480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158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22563" y="519113"/>
            <a:ext cx="3698875" cy="2562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012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ＭＳ Ｐゴシック" pitchFamily="6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8" charset="0"/>
        <a:ea typeface="ＭＳ Ｐゴシック" pitchFamily="6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2130427"/>
            <a:ext cx="8416925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10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6869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34791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5800" y="304800"/>
            <a:ext cx="2124075" cy="57912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1" y="304800"/>
            <a:ext cx="6223000" cy="57912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16915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60032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78230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1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4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580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9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9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92840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172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82700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2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564066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4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4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4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274167"/>
      </p:ext>
    </p:extLst>
  </p:cSld>
  <p:clrMapOvr>
    <a:masterClrMapping/>
  </p:clrMapOvr>
  <p:transition xmlns:p14="http://schemas.microsoft.com/office/powerpoint/2010/main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8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841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split orient="vert"/>
  </p:transition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  <a:ea typeface="ＭＳ Ｐゴシック" pitchFamily="68" charset="-128"/>
          <a:cs typeface="ＭＳ Ｐゴシック" pitchFamily="68" charset="-128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  <a:ea typeface="ＭＳ Ｐゴシック" pitchFamily="68" charset="-128"/>
          <a:cs typeface="ＭＳ Ｐゴシック" pitchFamily="68" charset="-128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  <a:ea typeface="ＭＳ Ｐゴシック" pitchFamily="68" charset="-128"/>
          <a:cs typeface="ＭＳ Ｐゴシック" pitchFamily="68" charset="-128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</a:defRPr>
      </a:lvl6pPr>
      <a:lvl7pPr marL="9144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</a:defRPr>
      </a:lvl7pPr>
      <a:lvl8pPr marL="13716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</a:defRPr>
      </a:lvl8pPr>
      <a:lvl9pPr marL="18288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Helvetica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19000"/>
        <a:buChar char="•"/>
        <a:defRPr sz="2400" b="1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00000"/>
        <a:buChar char="–"/>
        <a:defRPr sz="2400">
          <a:solidFill>
            <a:schemeClr val="tx1"/>
          </a:solidFill>
          <a:latin typeface="+mn-lt"/>
          <a:ea typeface="ＭＳ Ｐゴシック" pitchFamily="6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SzPct val="100000"/>
        <a:buChar char="•"/>
        <a:defRPr sz="2400">
          <a:solidFill>
            <a:schemeClr val="tx1"/>
          </a:solidFill>
          <a:latin typeface="Times" pitchFamily="68" charset="0"/>
          <a:ea typeface="ＭＳ Ｐゴシック" pitchFamily="6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" pitchFamily="68" charset="0"/>
          <a:ea typeface="ＭＳ Ｐゴシック" pitchFamily="6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pitchFamily="68" charset="0"/>
          <a:ea typeface="ＭＳ Ｐゴシック" pitchFamily="6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pitchFamily="68" charset="0"/>
          <a:ea typeface="ＭＳ Ｐゴシック" pitchFamily="6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pitchFamily="68" charset="0"/>
          <a:ea typeface="ＭＳ Ｐゴシック" pitchFamily="6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pitchFamily="68" charset="0"/>
          <a:ea typeface="ＭＳ Ｐゴシック" pitchFamily="6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" pitchFamily="68" charset="0"/>
          <a:ea typeface="ＭＳ Ｐゴシック" pitchFamily="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10_sar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4" y="1484784"/>
            <a:ext cx="908305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6280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10_sar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4" y="1484784"/>
            <a:ext cx="9083057" cy="3888432"/>
          </a:xfrm>
          <a:prstGeom prst="rect">
            <a:avLst/>
          </a:prstGeom>
        </p:spPr>
      </p:pic>
      <p:pic>
        <p:nvPicPr>
          <p:cNvPr id="3" name="Bilde 2" descr="12_sar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4" y="764285"/>
            <a:ext cx="8047756" cy="53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65501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10_sar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4" y="1484784"/>
            <a:ext cx="9083057" cy="3888432"/>
          </a:xfrm>
          <a:prstGeom prst="rect">
            <a:avLst/>
          </a:prstGeom>
        </p:spPr>
      </p:pic>
      <p:pic>
        <p:nvPicPr>
          <p:cNvPr id="3" name="Bilde 2" descr="12_sar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34" y="764285"/>
            <a:ext cx="8047756" cy="5329431"/>
          </a:xfrm>
          <a:prstGeom prst="rect">
            <a:avLst/>
          </a:prstGeom>
        </p:spPr>
      </p:pic>
      <p:pic>
        <p:nvPicPr>
          <p:cNvPr id="4" name="Bilde 3" descr="11_sar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9" y="1093738"/>
            <a:ext cx="8716446" cy="4670524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607596" y="1196752"/>
            <a:ext cx="2500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</a:rPr>
              <a:t>Anal </a:t>
            </a:r>
            <a:r>
              <a:rPr lang="en-US" sz="1200" b="0" i="0" dirty="0" err="1" smtClean="0">
                <a:solidFill>
                  <a:srgbClr val="000000"/>
                </a:solidFill>
              </a:rPr>
              <a:t>Chem</a:t>
            </a:r>
            <a:r>
              <a:rPr lang="en-US" sz="1200" b="0" i="0" dirty="0" smtClean="0">
                <a:solidFill>
                  <a:srgbClr val="000000"/>
                </a:solidFill>
              </a:rPr>
              <a:t> (2011) </a:t>
            </a:r>
            <a:r>
              <a:rPr lang="en-US" sz="1200" b="0" i="0" dirty="0">
                <a:solidFill>
                  <a:srgbClr val="000000"/>
                </a:solidFill>
              </a:rPr>
              <a:t>83:14, 5735-</a:t>
            </a:r>
            <a:r>
              <a:rPr lang="en-US" sz="1200" b="0" i="0" dirty="0" smtClean="0">
                <a:solidFill>
                  <a:srgbClr val="000000"/>
                </a:solidFill>
              </a:rPr>
              <a:t>40</a:t>
            </a:r>
            <a:endParaRPr lang="en-US" sz="1200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04635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858" y="260648"/>
            <a:ext cx="8535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Targeted versus untargeted metabolomics </a:t>
            </a:r>
            <a:endParaRPr lang="en-GB" sz="3200" dirty="0"/>
          </a:p>
        </p:txBody>
      </p:sp>
      <p:pic>
        <p:nvPicPr>
          <p:cNvPr id="4" name="Bilde 3" descr="KonsSpred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2" y="1053194"/>
            <a:ext cx="5867400" cy="54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2797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858" y="260648"/>
            <a:ext cx="8535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Targeted versus untargeted metabolomics </a:t>
            </a:r>
            <a:endParaRPr lang="en-GB" sz="3200" dirty="0"/>
          </a:p>
        </p:txBody>
      </p:sp>
      <p:pic>
        <p:nvPicPr>
          <p:cNvPr id="4" name="Bilde 3" descr="KonsSpredningGrup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2" y="1053194"/>
            <a:ext cx="5867400" cy="54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75618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711052" y="2420888"/>
            <a:ext cx="67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4. Authentic internal standards</a:t>
            </a:r>
            <a:endParaRPr lang="nb-NO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28617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846956" y="476672"/>
            <a:ext cx="4508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</a:t>
            </a:r>
            <a:r>
              <a:rPr lang="en-US" dirty="0"/>
              <a:t>spectrometry </a:t>
            </a:r>
            <a:endParaRPr lang="nb-NO" dirty="0"/>
          </a:p>
        </p:txBody>
      </p:sp>
      <p:pic>
        <p:nvPicPr>
          <p:cNvPr id="10" name="Bilde 9" descr="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4" y="2132856"/>
            <a:ext cx="855415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08605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639044" y="1340768"/>
            <a:ext cx="6912768" cy="5268434"/>
            <a:chOff x="1231" y="482"/>
            <a:chExt cx="2844" cy="2601"/>
          </a:xfrm>
        </p:grpSpPr>
        <p:pic>
          <p:nvPicPr>
            <p:cNvPr id="3" name="Picture 8" descr="Description: APC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31" y="1783"/>
              <a:ext cx="2736" cy="1300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4" name="Canvas 19895"/>
            <p:cNvGrpSpPr>
              <a:grpSpLocks/>
            </p:cNvGrpSpPr>
            <p:nvPr/>
          </p:nvGrpSpPr>
          <p:grpSpPr bwMode="auto">
            <a:xfrm>
              <a:off x="1247" y="482"/>
              <a:ext cx="2828" cy="2590"/>
              <a:chOff x="0" y="0"/>
              <a:chExt cx="4514850" cy="4039870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514850" cy="403987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4343400" cy="1924685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7" name="Text Box 1088"/>
              <p:cNvSpPr txBox="1">
                <a:spLocks noChangeArrowheads="1"/>
              </p:cNvSpPr>
              <p:nvPr/>
            </p:nvSpPr>
            <p:spPr bwMode="auto">
              <a:xfrm>
                <a:off x="800100" y="1485900"/>
                <a:ext cx="1761490" cy="35877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89611" tIns="44806" rIns="89611" bIns="44806"/>
              <a:lstStyle/>
              <a:p>
                <a:r>
                  <a:rPr lang="en-GB" sz="1400">
                    <a:solidFill>
                      <a:srgbClr val="000000"/>
                    </a:solidFill>
                    <a:cs typeface="Times New Roman" pitchFamily="18" charset="0"/>
                  </a:rPr>
                  <a:t>ESI</a:t>
                </a:r>
                <a:endParaRPr lang="en-IE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 Box 1089"/>
              <p:cNvSpPr txBox="1">
                <a:spLocks noChangeArrowheads="1"/>
              </p:cNvSpPr>
              <p:nvPr/>
            </p:nvSpPr>
            <p:spPr bwMode="auto">
              <a:xfrm>
                <a:off x="342900" y="2286000"/>
                <a:ext cx="1480820" cy="35877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89611" tIns="44806" rIns="89611" bIns="44806"/>
              <a:lstStyle/>
              <a:p>
                <a:r>
                  <a:rPr lang="en-GB" sz="1400">
                    <a:solidFill>
                      <a:srgbClr val="000000"/>
                    </a:solidFill>
                    <a:cs typeface="Times New Roman" pitchFamily="18" charset="0"/>
                  </a:rPr>
                  <a:t>APCI</a:t>
                </a:r>
                <a:endParaRPr lang="en-IE" sz="1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9" name="TekstSylinder 8"/>
          <p:cNvSpPr txBox="1"/>
          <p:nvPr/>
        </p:nvSpPr>
        <p:spPr>
          <a:xfrm>
            <a:off x="270892" y="116632"/>
            <a:ext cx="9324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 smtClean="0"/>
              <a:t>Electrospray </a:t>
            </a:r>
            <a:r>
              <a:rPr lang="nb-NO" sz="3200" dirty="0" err="1"/>
              <a:t>I</a:t>
            </a:r>
            <a:r>
              <a:rPr lang="nb-NO" sz="3200" dirty="0" err="1" smtClean="0"/>
              <a:t>onisation</a:t>
            </a:r>
            <a:r>
              <a:rPr lang="nb-NO" sz="3200" dirty="0" smtClean="0"/>
              <a:t> (ESI) </a:t>
            </a:r>
            <a:r>
              <a:rPr lang="nb-NO" sz="3200" dirty="0"/>
              <a:t>and </a:t>
            </a:r>
            <a:r>
              <a:rPr lang="nb-NO" sz="3200" dirty="0" err="1" smtClean="0"/>
              <a:t>Atmospheric</a:t>
            </a:r>
            <a:r>
              <a:rPr lang="nb-NO" sz="3200" dirty="0" smtClean="0"/>
              <a:t> </a:t>
            </a:r>
          </a:p>
          <a:p>
            <a:pPr algn="ctr"/>
            <a:r>
              <a:rPr lang="nb-NO" sz="3200" dirty="0" err="1" smtClean="0"/>
              <a:t>Pressure</a:t>
            </a:r>
            <a:r>
              <a:rPr lang="nb-NO" sz="3200" dirty="0" smtClean="0"/>
              <a:t> </a:t>
            </a:r>
            <a:r>
              <a:rPr lang="nb-NO" sz="3200" dirty="0"/>
              <a:t>Chemical </a:t>
            </a:r>
            <a:r>
              <a:rPr lang="nb-NO" sz="3200" dirty="0" smtClean="0"/>
              <a:t>Ionization (APCI) 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393122879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414908" y="116632"/>
            <a:ext cx="9289032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smtClean="0"/>
              <a:t>Ion suppression profiles of two compounds eluting at </a:t>
            </a:r>
            <a:r>
              <a:rPr lang="en-GB" sz="2800" dirty="0" err="1" smtClean="0"/>
              <a:t>diffferent</a:t>
            </a:r>
            <a:r>
              <a:rPr lang="en-GB" sz="2800" dirty="0" smtClean="0"/>
              <a:t> retention times by  post-column infusion </a:t>
            </a:r>
            <a:endParaRPr lang="en-GB" sz="2800" dirty="0"/>
          </a:p>
        </p:txBody>
      </p:sp>
      <p:grpSp>
        <p:nvGrpSpPr>
          <p:cNvPr id="5" name="Gruppe 4"/>
          <p:cNvGrpSpPr/>
          <p:nvPr/>
        </p:nvGrpSpPr>
        <p:grpSpPr>
          <a:xfrm>
            <a:off x="1243000" y="1484784"/>
            <a:ext cx="7416824" cy="5220121"/>
            <a:chOff x="3367236" y="2132856"/>
            <a:chExt cx="6336704" cy="4459909"/>
          </a:xfrm>
        </p:grpSpPr>
        <p:pic>
          <p:nvPicPr>
            <p:cNvPr id="2" name="Bilde 1" descr="is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7236" y="2132856"/>
              <a:ext cx="6336704" cy="4459909"/>
            </a:xfrm>
            <a:prstGeom prst="rect">
              <a:avLst/>
            </a:prstGeom>
          </p:spPr>
        </p:pic>
        <p:pic>
          <p:nvPicPr>
            <p:cNvPr id="4" name="Bilde 3" descr="F2.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580" y="3356992"/>
              <a:ext cx="2916780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597499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576345" y="73478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16" y="1196752"/>
            <a:ext cx="7128792" cy="526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300795" y="44624"/>
            <a:ext cx="91578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Between-day CVs published by a prestigious</a:t>
            </a:r>
          </a:p>
          <a:p>
            <a:pPr algn="ctr"/>
            <a:r>
              <a:rPr lang="en-GB" sz="3200" dirty="0" smtClean="0"/>
              <a:t>metabolomics laboratory in US </a:t>
            </a:r>
            <a:endParaRPr lang="en-GB" sz="32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26876" y="6525344"/>
            <a:ext cx="9186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Three platforms covering 257 metabolites, each platform incudes 1-3 internal standards; max retention times 18, 11 and 11 minutes.</a:t>
            </a:r>
            <a:endParaRPr lang="en-GB" sz="1200" b="0" i="0" dirty="0"/>
          </a:p>
        </p:txBody>
      </p:sp>
    </p:spTree>
    <p:extLst>
      <p:ext uri="{BB962C8B-B14F-4D97-AF65-F5344CB8AC3E}">
        <p14:creationId xmlns:p14="http://schemas.microsoft.com/office/powerpoint/2010/main" val="3326555174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1772816"/>
            <a:ext cx="8645525" cy="648072"/>
          </a:xfrm>
        </p:spPr>
        <p:txBody>
          <a:bodyPr/>
          <a:lstStyle/>
          <a:p>
            <a:r>
              <a:rPr lang="en-GB" sz="3200" dirty="0" smtClean="0"/>
              <a:t>Targeted metabolomics related to vitamin status, nutrition, lifestyle and inflammation </a:t>
            </a:r>
            <a:r>
              <a:rPr lang="en-GB" sz="32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GB" sz="3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endParaRPr lang="en-GB" sz="24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42900" y="31609"/>
            <a:ext cx="936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Precision with non-authentic or authentic internal standard (from Platform D)</a:t>
            </a:r>
            <a:endParaRPr lang="en-GB" sz="3200" dirty="0"/>
          </a:p>
        </p:txBody>
      </p:sp>
      <p:pic>
        <p:nvPicPr>
          <p:cNvPr id="6" name="Bilde 5" descr="auth_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44" y="1268760"/>
            <a:ext cx="6624736" cy="50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1271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42900" y="31609"/>
            <a:ext cx="9361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Precision with non-authentic or authentic internal standards across biomarkers </a:t>
            </a:r>
            <a:br>
              <a:rPr lang="en-GB" sz="3200" dirty="0" smtClean="0"/>
            </a:br>
            <a:r>
              <a:rPr lang="en-GB" sz="3200" dirty="0" smtClean="0"/>
              <a:t>(example from Platform D)</a:t>
            </a:r>
            <a:endParaRPr lang="en-GB" sz="3200" dirty="0"/>
          </a:p>
        </p:txBody>
      </p:sp>
      <p:pic>
        <p:nvPicPr>
          <p:cNvPr id="5" name="Bilde 4" descr="Au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" y="1556792"/>
            <a:ext cx="9192495" cy="49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94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42900" y="31609"/>
            <a:ext cx="9361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Accuracy with non-authentic or authentic internal standard (from Platform D)</a:t>
            </a:r>
            <a:endParaRPr lang="en-GB" sz="3200" dirty="0"/>
          </a:p>
        </p:txBody>
      </p:sp>
      <p:pic>
        <p:nvPicPr>
          <p:cNvPr id="4" name="Bilde 3" descr="auth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55" y="1340768"/>
            <a:ext cx="6940514" cy="475560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5311452" y="1988840"/>
            <a:ext cx="24482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0" i="0" dirty="0" err="1">
                <a:solidFill>
                  <a:schemeClr val="bg1"/>
                </a:solidFill>
              </a:rPr>
              <a:t>About</a:t>
            </a:r>
            <a:r>
              <a:rPr lang="nb-NO" sz="2000" b="0" i="0" dirty="0">
                <a:solidFill>
                  <a:schemeClr val="bg1"/>
                </a:solidFill>
              </a:rPr>
              <a:t> 50% </a:t>
            </a:r>
            <a:r>
              <a:rPr lang="nb-NO" sz="2000" b="0" i="0" dirty="0" err="1">
                <a:solidFill>
                  <a:schemeClr val="bg1"/>
                </a:solidFill>
              </a:rPr>
              <a:t>of</a:t>
            </a:r>
            <a:r>
              <a:rPr lang="nb-NO" sz="2000" b="0" i="0" dirty="0">
                <a:solidFill>
                  <a:schemeClr val="bg1"/>
                </a:solidFill>
              </a:rPr>
              <a:t> </a:t>
            </a:r>
            <a:r>
              <a:rPr lang="nb-NO" sz="2000" b="0" i="0" dirty="0" err="1">
                <a:solidFill>
                  <a:schemeClr val="bg1"/>
                </a:solidFill>
              </a:rPr>
              <a:t>the</a:t>
            </a:r>
            <a:r>
              <a:rPr lang="nb-NO" sz="2000" b="0" i="0" dirty="0">
                <a:solidFill>
                  <a:schemeClr val="bg1"/>
                </a:solidFill>
              </a:rPr>
              <a:t> samples have an </a:t>
            </a:r>
            <a:r>
              <a:rPr lang="nb-NO" sz="2000" b="0" i="0" dirty="0" err="1">
                <a:solidFill>
                  <a:schemeClr val="bg1"/>
                </a:solidFill>
              </a:rPr>
              <a:t>accuracy</a:t>
            </a:r>
            <a:r>
              <a:rPr lang="nb-NO" sz="2000" b="0" i="0" dirty="0">
                <a:solidFill>
                  <a:schemeClr val="bg1"/>
                </a:solidFill>
              </a:rPr>
              <a:t> </a:t>
            </a:r>
            <a:r>
              <a:rPr lang="nb-NO" sz="2000" b="0" i="0" dirty="0" err="1">
                <a:solidFill>
                  <a:schemeClr val="bg1"/>
                </a:solidFill>
              </a:rPr>
              <a:t>between</a:t>
            </a:r>
            <a:r>
              <a:rPr lang="nb-NO" sz="2000" b="0" i="0" dirty="0">
                <a:solidFill>
                  <a:schemeClr val="bg1"/>
                </a:solidFill>
              </a:rPr>
              <a:t> 90 and 110 % </a:t>
            </a:r>
            <a:r>
              <a:rPr lang="nb-NO" sz="2000" b="0" i="0" dirty="0" err="1">
                <a:solidFill>
                  <a:schemeClr val="bg1"/>
                </a:solidFill>
              </a:rPr>
              <a:t>with</a:t>
            </a:r>
            <a:r>
              <a:rPr lang="nb-NO" sz="2000" b="0" i="0" dirty="0">
                <a:solidFill>
                  <a:schemeClr val="bg1"/>
                </a:solidFill>
              </a:rPr>
              <a:t> non-</a:t>
            </a:r>
            <a:r>
              <a:rPr lang="nb-NO" sz="2000" b="0" i="0" dirty="0" err="1">
                <a:solidFill>
                  <a:schemeClr val="bg1"/>
                </a:solidFill>
              </a:rPr>
              <a:t>authentic</a:t>
            </a:r>
            <a:r>
              <a:rPr lang="nb-NO" sz="2000" b="0" i="0" dirty="0">
                <a:solidFill>
                  <a:schemeClr val="bg1"/>
                </a:solidFill>
              </a:rPr>
              <a:t> ISTD</a:t>
            </a:r>
          </a:p>
        </p:txBody>
      </p:sp>
    </p:spTree>
    <p:extLst>
      <p:ext uri="{BB962C8B-B14F-4D97-AF65-F5344CB8AC3E}">
        <p14:creationId xmlns:p14="http://schemas.microsoft.com/office/powerpoint/2010/main" val="2747236494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26876" y="332656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  <a:r>
              <a:rPr lang="en-US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Preanalytical </a:t>
            </a:r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stability</a:t>
            </a:r>
            <a:endParaRPr lang="nb-NO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Bilde 1" descr="stabilit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08" y="332656"/>
            <a:ext cx="5617491" cy="622329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86916" y="2132856"/>
            <a:ext cx="33123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0" i="0" dirty="0" err="1"/>
              <a:t>https</a:t>
            </a:r>
            <a:r>
              <a:rPr lang="nb-NO" sz="1600" b="0" i="0" dirty="0"/>
              <a:t>://</a:t>
            </a:r>
            <a:r>
              <a:rPr lang="nb-NO" sz="1600" b="0" i="0" dirty="0" err="1"/>
              <a:t>folk.uib.no</a:t>
            </a:r>
            <a:r>
              <a:rPr lang="nb-NO" sz="1600" b="0" i="0" dirty="0"/>
              <a:t>/</a:t>
            </a:r>
            <a:r>
              <a:rPr lang="nb-NO" sz="1600" b="0" i="0" dirty="0" err="1"/>
              <a:t>mfapu</a:t>
            </a:r>
            <a:r>
              <a:rPr lang="nb-NO" sz="1600" b="0" i="0" dirty="0"/>
              <a:t>/Pages/BV/</a:t>
            </a:r>
            <a:r>
              <a:rPr lang="nb-NO" sz="1600" b="0" i="0" dirty="0" err="1"/>
              <a:t>BVSite</a:t>
            </a:r>
            <a:r>
              <a:rPr lang="nb-NO" sz="1600" b="0" i="0" dirty="0"/>
              <a:t>/</a:t>
            </a:r>
            <a:r>
              <a:rPr lang="nb-NO" sz="1600" b="0" i="0" dirty="0" err="1"/>
              <a:t>StabilityCurves.html</a:t>
            </a:r>
            <a:endParaRPr lang="nb-NO" sz="1600" b="0" i="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711052" y="2924944"/>
            <a:ext cx="41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0" i="0" dirty="0" smtClean="0"/>
              <a:t>@</a:t>
            </a:r>
            <a:endParaRPr lang="nb-NO" sz="1800" b="0" i="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1134988" y="3573016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i="0" dirty="0" err="1" smtClean="0"/>
              <a:t>www.bevital.no</a:t>
            </a:r>
            <a:endParaRPr lang="nb-NO" sz="1600" b="0" i="0" dirty="0"/>
          </a:p>
        </p:txBody>
      </p:sp>
    </p:spTree>
    <p:extLst>
      <p:ext uri="{BB962C8B-B14F-4D97-AF65-F5344CB8AC3E}">
        <p14:creationId xmlns:p14="http://schemas.microsoft.com/office/powerpoint/2010/main" val="3613067563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62980" y="2924944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6. Intra-class </a:t>
            </a:r>
            <a:r>
              <a:rPr lang="en-US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correlation coefficient</a:t>
            </a:r>
            <a:endParaRPr lang="nb-NO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889297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Intraclass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correlation</a:t>
            </a:r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coefficient</a:t>
            </a:r>
            <a:endParaRPr lang="nb-NO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558924" y="1340768"/>
            <a:ext cx="892899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Numerous version of ICC have been proposed and the nomenclature is inconsistent and literature </a:t>
            </a: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confusing.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Seminal papers: </a:t>
            </a:r>
            <a:r>
              <a:rPr lang="en-US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Shrout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Fleiss (1979) and McGraw and </a:t>
            </a:r>
            <a:r>
              <a:rPr lang="en-US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Wong</a:t>
            </a:r>
            <a:br>
              <a:rPr lang="en-US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1996</a:t>
            </a:r>
            <a:r>
              <a:rPr lang="en-US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).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the assessment of biomarker reproducibility over time, </a:t>
            </a:r>
            <a:r>
              <a:rPr lang="en-US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Shrout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Fleiss ICC1 is recommended by </a:t>
            </a:r>
            <a:r>
              <a:rPr lang="en-US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Rosener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en-US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2006/2011)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assumptions for ICC1 may be reasonable if there is only one observer taking replicated measurements.</a:t>
            </a:r>
          </a:p>
          <a:p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ICC1 is based on </a:t>
            </a: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one-way random effects model ANOVA, with participant ID as the random variable, and measures absolute agreement and correlations of any two measurements (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McGraw and Wong (1996).</a:t>
            </a:r>
          </a:p>
          <a:p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ANOVA model provides </a:t>
            </a:r>
            <a:r>
              <a:rPr lang="en-US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between-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subject variance and within-subject variance, from which between subject CV and within subject CV (</a:t>
            </a:r>
            <a:r>
              <a:rPr lang="en-US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sqrt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US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var</a:t>
            </a:r>
            <a:r>
              <a:rPr lang="en-US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)*100) are calculated.</a:t>
            </a:r>
          </a:p>
          <a:p>
            <a:endParaRPr lang="nb-NO" sz="1800" b="0" i="0" dirty="0"/>
          </a:p>
        </p:txBody>
      </p:sp>
    </p:spTree>
    <p:extLst>
      <p:ext uri="{BB962C8B-B14F-4D97-AF65-F5344CB8AC3E}">
        <p14:creationId xmlns:p14="http://schemas.microsoft.com/office/powerpoint/2010/main" val="1311649179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Intraclass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correlation</a:t>
            </a:r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coefficient</a:t>
            </a:r>
            <a:endParaRPr lang="nb-NO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Shrout_and_Fleiss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" y="1784697"/>
            <a:ext cx="8405813" cy="40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07141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Intraclass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correlation</a:t>
            </a:r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coefficient</a:t>
            </a:r>
            <a:endParaRPr lang="nb-NO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2" descr="inter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44" y="1336695"/>
            <a:ext cx="4824536" cy="50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200697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tel 1"/>
          <p:cNvSpPr>
            <a:spLocks noGrp="1"/>
          </p:cNvSpPr>
          <p:nvPr>
            <p:ph type="title"/>
          </p:nvPr>
        </p:nvSpPr>
        <p:spPr>
          <a:xfrm>
            <a:off x="450912" y="304800"/>
            <a:ext cx="9001000" cy="1143000"/>
          </a:xfrm>
        </p:spPr>
        <p:txBody>
          <a:bodyPr/>
          <a:lstStyle/>
          <a:p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Within-subject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reproducibility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- Intraclass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correlation</a:t>
            </a:r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coefficient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 (ICC)</a:t>
            </a:r>
            <a:endParaRPr lang="nb-NO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Bilde 3" descr="I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628775"/>
            <a:ext cx="76803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279525" y="3500438"/>
            <a:ext cx="4800600" cy="2832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0-0.2, poor agreement</a:t>
            </a:r>
            <a:endParaRPr lang="en-US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0.3-0.4, fair agreement </a:t>
            </a:r>
            <a:endParaRPr lang="en-US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0.5-0.6, moderate agreement </a:t>
            </a:r>
            <a:endParaRPr lang="en-US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0.7-0.8, strong agreement </a:t>
            </a:r>
            <a:endParaRPr lang="en-US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&gt;0.8, almost perfect agreement</a:t>
            </a:r>
            <a:r>
              <a:rPr lang="en-US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nb-NO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3943350" y="6453188"/>
            <a:ext cx="57340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*Variances by a random effects model, with participant ID as the random variable</a:t>
            </a:r>
            <a:r>
              <a:rPr lang="en-US" sz="12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nb-NO" sz="12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026854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Intraclass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correlation</a:t>
            </a:r>
            <a:r>
              <a:rPr lang="nb-NO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>
                <a:latin typeface="Helvetica" charset="0"/>
                <a:ea typeface="ＭＳ Ｐゴシック" charset="0"/>
                <a:cs typeface="ＭＳ Ｐゴシック" charset="0"/>
              </a:rPr>
              <a:t>coefficient</a:t>
            </a:r>
            <a:endParaRPr lang="nb-NO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639044" y="2060848"/>
            <a:ext cx="447269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</a:t>
            </a:r>
            <a:r>
              <a:rPr lang="nb-NO" sz="32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nb-NO" sz="32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32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assessement</a:t>
            </a:r>
            <a:r>
              <a:rPr lang="nb-NO" sz="32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32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</a:t>
            </a:r>
            <a:endParaRPr lang="nb-NO" sz="32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nb-NO" sz="32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nb-NO" sz="32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Stability</a:t>
            </a:r>
            <a:endParaRPr lang="nb-NO" sz="32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nb-NO" sz="32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nb-NO" sz="32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Reliability</a:t>
            </a:r>
            <a:endParaRPr lang="nb-NO" sz="32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71500" indent="-571500"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8423062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791172" y="47667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</a:t>
            </a:r>
            <a:r>
              <a:rPr lang="en-GB" dirty="0" smtClean="0"/>
              <a:t>verall </a:t>
            </a:r>
            <a:r>
              <a:rPr lang="en-GB" dirty="0"/>
              <a:t>activities</a:t>
            </a:r>
            <a:endParaRPr lang="en-US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687066" y="255269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846956" y="2276872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Measurement </a:t>
            </a: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direct and functional biomarkers in serum, 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plasma, CSF </a:t>
            </a: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 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urine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endParaRPr lang="en-GB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biomarkers are related to vitamin status, nutrition, lifestyle and 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inflammation </a:t>
            </a:r>
            <a:r>
              <a:rPr lang="en-US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7765869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>
          <a:xfrm>
            <a:off x="54868" y="188640"/>
            <a:ext cx="9793088" cy="1008112"/>
          </a:xfrm>
        </p:spPr>
        <p:txBody>
          <a:bodyPr/>
          <a:lstStyle/>
          <a:p>
            <a:r>
              <a:rPr lang="nb-NO" sz="3200" dirty="0" err="1"/>
              <a:t>Impact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the</a:t>
            </a:r>
            <a:r>
              <a:rPr lang="nb-NO" sz="3200" dirty="0"/>
              <a:t> </a:t>
            </a:r>
            <a:r>
              <a:rPr lang="nb-NO" sz="3200" dirty="0" smtClean="0"/>
              <a:t>ICC </a:t>
            </a:r>
            <a:r>
              <a:rPr lang="nb-NO" sz="3200" dirty="0" err="1" smtClean="0"/>
              <a:t>on</a:t>
            </a:r>
            <a:r>
              <a:rPr lang="nb-NO" sz="3200" dirty="0" smtClean="0"/>
              <a:t> </a:t>
            </a:r>
            <a:r>
              <a:rPr lang="nb-NO" sz="3200" dirty="0" err="1" smtClean="0"/>
              <a:t>the</a:t>
            </a:r>
            <a:r>
              <a:rPr lang="nb-NO" sz="3200" dirty="0" smtClean="0"/>
              <a:t> </a:t>
            </a:r>
            <a:r>
              <a:rPr lang="nb-NO" sz="3200" dirty="0" err="1" smtClean="0"/>
              <a:t>observed</a:t>
            </a:r>
            <a:r>
              <a:rPr lang="nb-NO" sz="3200" dirty="0" smtClean="0"/>
              <a:t> OR given true ORs for </a:t>
            </a:r>
            <a:r>
              <a:rPr lang="nb-NO" sz="3200" dirty="0" err="1" smtClean="0"/>
              <a:t>disease</a:t>
            </a:r>
            <a:r>
              <a:rPr lang="nb-NO" sz="3200" dirty="0" smtClean="0"/>
              <a:t> </a:t>
            </a:r>
            <a:r>
              <a:rPr lang="nb-NO" sz="3200" dirty="0" err="1" smtClean="0"/>
              <a:t>of</a:t>
            </a:r>
            <a:r>
              <a:rPr lang="nb-NO" sz="3200" dirty="0" smtClean="0"/>
              <a:t> 1.5, 2.0, 2.5, and 3.0.</a:t>
            </a:r>
            <a:endParaRPr lang="nb-NO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Bilde 1" descr="icc_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52" y="1268760"/>
            <a:ext cx="6429756" cy="51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21478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>
          <a:xfrm>
            <a:off x="630932" y="548680"/>
            <a:ext cx="8416925" cy="1143000"/>
          </a:xfrm>
        </p:spPr>
        <p:txBody>
          <a:bodyPr/>
          <a:lstStyle/>
          <a:p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Observed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 OR (</a:t>
            </a:r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OR</a:t>
            </a:r>
            <a:r>
              <a:rPr lang="nb-NO" sz="2800" dirty="0" err="1" smtClean="0"/>
              <a:t>o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) as a </a:t>
            </a:r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function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of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 true OR (</a:t>
            </a:r>
            <a:r>
              <a:rPr lang="nb-NO" dirty="0" err="1" smtClean="0">
                <a:latin typeface="Helvetica" charset="0"/>
                <a:ea typeface="ＭＳ Ｐゴシック" charset="0"/>
                <a:cs typeface="ＭＳ Ｐゴシック" charset="0"/>
              </a:rPr>
              <a:t>OR</a:t>
            </a:r>
            <a:r>
              <a:rPr lang="nb-NO" sz="2800" dirty="0" err="1" smtClean="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nb-NO" dirty="0" smtClean="0">
                <a:latin typeface="Helvetica" charset="0"/>
                <a:ea typeface="ＭＳ Ｐゴシック" charset="0"/>
                <a:cs typeface="ＭＳ Ｐゴシック" charset="0"/>
              </a:rPr>
              <a:t>) and ICC</a:t>
            </a:r>
            <a:endParaRPr lang="nb-NO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Bilde 1" descr="ORvsI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40" y="2780928"/>
            <a:ext cx="46621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4248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90972" y="270892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7. P</a:t>
            </a:r>
            <a:r>
              <a:rPr lang="en-US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athways and metabolite </a:t>
            </a:r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networks </a:t>
            </a:r>
            <a:endParaRPr lang="nb-NO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0120367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65924" y="260648"/>
            <a:ext cx="797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Pathways and </a:t>
            </a:r>
            <a:r>
              <a:rPr lang="en-US" dirty="0"/>
              <a:t>metabolite networks </a:t>
            </a:r>
            <a:endParaRPr lang="nb-NO" dirty="0"/>
          </a:p>
        </p:txBody>
      </p:sp>
      <p:pic>
        <p:nvPicPr>
          <p:cNvPr id="3" name="Bilde 2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55" y="1196752"/>
            <a:ext cx="5060915" cy="53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7189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65924" y="260648"/>
            <a:ext cx="797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Pathways and </a:t>
            </a:r>
            <a:r>
              <a:rPr lang="en-US" dirty="0"/>
              <a:t>metabolite networks </a:t>
            </a:r>
            <a:endParaRPr lang="nb-NO" dirty="0"/>
          </a:p>
        </p:txBody>
      </p:sp>
      <p:pic>
        <p:nvPicPr>
          <p:cNvPr id="4" name="Bilde 3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3" y="1196752"/>
            <a:ext cx="506093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75158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70892" y="260648"/>
            <a:ext cx="3312368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kynurenine </a:t>
            </a:r>
            <a:r>
              <a:rPr lang="nb-NO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pathway</a:t>
            </a:r>
            <a: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  <a:b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</a:t>
            </a:r>
            <a:r>
              <a:rPr lang="nb-NO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unique</a:t>
            </a:r>
            <a: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target </a:t>
            </a:r>
          </a:p>
          <a:p>
            <a:pPr algn="ctr">
              <a:lnSpc>
                <a:spcPct val="150000"/>
              </a:lnSpc>
            </a:pPr>
            <a: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</a:t>
            </a:r>
          </a:p>
          <a:p>
            <a:pPr algn="ctr">
              <a:lnSpc>
                <a:spcPct val="150000"/>
              </a:lnSpc>
            </a:pPr>
            <a:r>
              <a:rPr lang="nb-NO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studying</a:t>
            </a:r>
            <a:r>
              <a:rPr lang="nb-NO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multimorbility</a:t>
            </a:r>
            <a:endParaRPr lang="nb-NO" sz="32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Bilde 5" descr="Fig.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10" y="0"/>
            <a:ext cx="630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38120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70892" y="260648"/>
            <a:ext cx="3312368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kynurenine pathway: </a:t>
            </a:r>
            <a:br>
              <a:rPr lang="en-GB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unique target </a:t>
            </a:r>
          </a:p>
          <a:p>
            <a:pPr algn="ctr">
              <a:lnSpc>
                <a:spcPct val="150000"/>
              </a:lnSpc>
            </a:pPr>
            <a:r>
              <a:rPr lang="en-GB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</a:t>
            </a:r>
          </a:p>
          <a:p>
            <a:pPr algn="ctr">
              <a:lnSpc>
                <a:spcPct val="150000"/>
              </a:lnSpc>
            </a:pPr>
            <a:r>
              <a:rPr lang="en-GB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studying </a:t>
            </a:r>
            <a:r>
              <a:rPr lang="en-GB" sz="3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multimorbility</a:t>
            </a:r>
            <a:endParaRPr lang="en-GB" sz="320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Bilde 2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10" y="0"/>
            <a:ext cx="630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17956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18125" y="260648"/>
            <a:ext cx="9485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Association of kynurenine with </a:t>
            </a:r>
          </a:p>
          <a:p>
            <a:pPr algn="ctr"/>
            <a:r>
              <a:rPr lang="en-GB" dirty="0" smtClean="0"/>
              <a:t>Cardiovascular disease and comorbidities</a:t>
            </a:r>
            <a:endParaRPr lang="en-GB" dirty="0"/>
          </a:p>
        </p:txBody>
      </p:sp>
      <p:pic>
        <p:nvPicPr>
          <p:cNvPr id="3" name="Bilde 2" descr="tab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" y="1988840"/>
            <a:ext cx="9127876" cy="42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0680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42900" y="332656"/>
            <a:ext cx="9361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Useful concepts based on pathway analysis </a:t>
            </a:r>
            <a:endParaRPr lang="en-GB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14908" y="1700808"/>
            <a:ext cx="8890926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KTR = [</a:t>
            </a:r>
            <a:r>
              <a:rPr lang="en-GB" sz="24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Kyn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]/[Trp]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Marker of IDO activity and  cellular immune activation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GB" sz="24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4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-index = [PA]/([PLP]+[PL])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Inflammatory marker that reflect increased B6 catabolism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GB" sz="24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HK:XA = [HK]/[XA]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Functional marker of B6 status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GB" sz="24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4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HKr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= [HK]/([KA]+[AA]+[XA]+[HAA])</a:t>
            </a:r>
            <a:b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Functional marker of B6 status with improved specificity</a:t>
            </a:r>
            <a:endParaRPr lang="en-GB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6675761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359124" y="2708920"/>
            <a:ext cx="5239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8. </a:t>
            </a:r>
            <a:r>
              <a:rPr lang="en-US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Common confounders</a:t>
            </a:r>
            <a:endParaRPr lang="nb-NO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3135993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43300" y="188640"/>
            <a:ext cx="214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trategy</a:t>
            </a:r>
            <a:endParaRPr lang="en-GB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14908" y="1124744"/>
            <a:ext cx="89289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1. Targeted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metabolite 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profiling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2. Complementary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biomarkers allocated to dedicated platforms (A – H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3. Metabolic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profiling tailored to large epidemiological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studies</a:t>
            </a:r>
          </a:p>
          <a:p>
            <a:pPr marL="800100" lvl="1" indent="-342900">
              <a:buClr>
                <a:srgbClr val="FF0000"/>
              </a:buClr>
              <a:buFont typeface="Lucida Grande"/>
              <a:buChar char="-"/>
            </a:pP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Low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volume requirement (&lt; 100 µL)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800100" lvl="1" indent="-342900">
              <a:buClr>
                <a:srgbClr val="FF0000"/>
              </a:buClr>
              <a:buFont typeface="Lucida Grande"/>
              <a:buChar char="-"/>
            </a:pP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Multiplexing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800100" lvl="1" indent="-342900">
              <a:buClr>
                <a:srgbClr val="FF0000"/>
              </a:buClr>
              <a:buFont typeface="Lucida Grande"/>
              <a:buChar char="-"/>
            </a:pP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High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sample throughput and analytical capacity. 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800100" lvl="1" indent="-342900">
              <a:buClr>
                <a:srgbClr val="FF0000"/>
              </a:buClr>
              <a:buFont typeface="Lucida Grande"/>
              <a:buChar char="-"/>
            </a:pP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Optimized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exploitation of the biobank resources </a:t>
            </a:r>
          </a:p>
          <a:p>
            <a:pPr marL="800100" lvl="1" indent="-342900">
              <a:buClr>
                <a:srgbClr val="FF0000"/>
              </a:buClr>
              <a:buFont typeface="Lucida Grande"/>
              <a:buChar char="-"/>
            </a:pP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optimizing logistics, no/few thawing-freezing cycles, metabolite ratios 	across platforms </a:t>
            </a:r>
            <a:r>
              <a:rPr lang="en-GB" sz="20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etc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4. Authentic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internal 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standards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5. Knowledge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preanalytical 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stability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6. Intra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-class correlation 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coefficient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7. Biomarker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profiles that comprehensively cover defined pathways and 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metabolite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networks 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8. Analyses </a:t>
            </a:r>
            <a:r>
              <a:rPr lang="en-US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 biomarkers of common confounders in epidemiological </a:t>
            </a:r>
            <a:r>
              <a:rPr lang="en-US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research</a:t>
            </a:r>
            <a:endParaRPr lang="nb-NO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Clr>
                <a:srgbClr val="FF0000"/>
              </a:buClr>
            </a:pP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0986433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339196" y="404664"/>
            <a:ext cx="5224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</a:t>
            </a:r>
            <a:r>
              <a:rPr lang="en-US" dirty="0"/>
              <a:t>confounders 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70892" y="1556792"/>
            <a:ext cx="5110481" cy="4678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Smoking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20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Cotinine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(D)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Trans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-3'-hydroxycotinine (D)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nb-NO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Renal </a:t>
            </a:r>
            <a:r>
              <a:rPr lang="nb-NO" sz="20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function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20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Creatinine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(C)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Cystatin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 and variants (G)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SDMA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(C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endParaRPr lang="nb-NO" sz="18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nb-NO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Inflammation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mCRP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(G)</a:t>
            </a: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nb-NO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Calprotectin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isoforms (G)</a:t>
            </a: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nb-NO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Serym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amyloid A and isoforms (G)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Neopterin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(D)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KTR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(kynurenine/tryptophan ratio) (D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index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(D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239444" y="1556792"/>
            <a:ext cx="374781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nb-NO" sz="20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Coffee</a:t>
            </a: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0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consumption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2000" b="0" i="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Trigonelline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(D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endParaRPr lang="nb-NO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nb-NO" sz="20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Meat</a:t>
            </a: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0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consumption</a:t>
            </a:r>
            <a:endParaRPr lang="nb-NO" sz="20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3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Methylhistidine (C)</a:t>
            </a: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1800" b="0" i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1-Methylhistidine (C)</a:t>
            </a:r>
          </a:p>
          <a:p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nb-NO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Long-term </a:t>
            </a:r>
            <a:r>
              <a:rPr lang="nb-NO" sz="20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glycaemic</a:t>
            </a:r>
            <a:r>
              <a:rPr lang="nb-NO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0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control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nb-NO" sz="2000" b="0" i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nb-NO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HbA1c </a:t>
            </a:r>
            <a:r>
              <a:rPr lang="nb-NO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(G</a:t>
            </a:r>
            <a:r>
              <a:rPr lang="nb-NO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301046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439244" y="620688"/>
            <a:ext cx="281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Conclusion</a:t>
            </a:r>
            <a:r>
              <a:rPr lang="en-US" dirty="0" smtClean="0"/>
              <a:t> 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774948" y="1556792"/>
            <a:ext cx="78488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Targeted metabolic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profiling (metabolomics)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for accurate and precise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measurements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that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include 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low abundance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metabolites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Knowledge on preanalytical stability is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paramount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Adequate within-subject reproducibility (ICC&gt;&gt;0.3) to minimize regression dilution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bias</a:t>
            </a:r>
          </a:p>
          <a:p>
            <a:pPr>
              <a:buClr>
                <a:srgbClr val="FF0000"/>
              </a:buClr>
            </a:pP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Analyses covering whole pathway allows mechanistic </a:t>
            </a:r>
            <a:r>
              <a:rPr lang="en-GB" sz="20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inference</a:t>
            </a: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342900" indent="-342900">
              <a:buClr>
                <a:srgbClr val="FF0000"/>
              </a:buClr>
              <a:buFont typeface="Arial"/>
              <a:buChar char="•"/>
            </a:pP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Clinical/epidemiological studies should include data on common confounders</a:t>
            </a:r>
            <a:endParaRPr lang="en-US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endParaRPr lang="nb-NO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933762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Bevital platfor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902825" cy="66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7167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59583" y="404664"/>
            <a:ext cx="772233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Unique </a:t>
            </a:r>
            <a:r>
              <a:rPr lang="en-GB" dirty="0"/>
              <a:t>biomarkers and </a:t>
            </a:r>
            <a:r>
              <a:rPr lang="en-GB" dirty="0" smtClean="0"/>
              <a:t>concepts:</a:t>
            </a:r>
          </a:p>
          <a:p>
            <a:pPr algn="ctr"/>
            <a:r>
              <a:rPr lang="en-GB" sz="4000" dirty="0" smtClean="0"/>
              <a:t>The </a:t>
            </a:r>
            <a:r>
              <a:rPr lang="en-GB" sz="4000" dirty="0" err="1" smtClean="0"/>
              <a:t>PAr</a:t>
            </a:r>
            <a:r>
              <a:rPr lang="en-GB" sz="4000" dirty="0" smtClean="0"/>
              <a:t> index</a:t>
            </a:r>
            <a:endParaRPr lang="nb-NO" sz="4000" dirty="0"/>
          </a:p>
        </p:txBody>
      </p:sp>
      <p:pic>
        <p:nvPicPr>
          <p:cNvPr id="4" name="Bilde 3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" y="2060848"/>
            <a:ext cx="9086088" cy="43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39859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kstSylinder 1"/>
          <p:cNvSpPr txBox="1">
            <a:spLocks noChangeArrowheads="1"/>
          </p:cNvSpPr>
          <p:nvPr/>
        </p:nvSpPr>
        <p:spPr bwMode="auto">
          <a:xfrm>
            <a:off x="1980483" y="188640"/>
            <a:ext cx="5764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GB" dirty="0"/>
              <a:t>The vitamer B6 ratio, </a:t>
            </a:r>
            <a:r>
              <a:rPr lang="en-GB" dirty="0" err="1"/>
              <a:t>PAr</a:t>
            </a:r>
            <a:endParaRPr lang="en-US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30932" y="1700808"/>
            <a:ext cx="8208912" cy="363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</a:t>
            </a: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= PA/(PLP+PL</a:t>
            </a: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b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</a:t>
            </a: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has a higher ICC (of 0.75) than any other ratio and B6 </a:t>
            </a: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vitamer</a:t>
            </a:r>
            <a:b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GB" sz="18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Inflammatory markers (CRP +</a:t>
            </a:r>
            <a:r>
              <a:rPr lang="en-GB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WBC+KTR+neopterin</a:t>
            </a: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) accounted for &gt; 90% of the explained variance of </a:t>
            </a:r>
            <a:r>
              <a:rPr lang="en-GB" sz="18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PAr.</a:t>
            </a: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18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</a:t>
            </a: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ROC analysis, </a:t>
            </a:r>
            <a:r>
              <a:rPr lang="en-GB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</a:t>
            </a: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discriminated high inflammatory levels assessed by a summary score (&gt;95th percentile) with an area under the curve of 0.85</a:t>
            </a:r>
            <a: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br>
              <a:rPr lang="en-GB" sz="18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Change in </a:t>
            </a:r>
            <a:r>
              <a:rPr lang="en-GB" sz="18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</a:t>
            </a:r>
            <a:r>
              <a:rPr lang="en-GB" sz="18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over 28 days correlated with change in inflammatory markers over this time period</a:t>
            </a:r>
            <a:endParaRPr lang="en-US" sz="18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30150897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14908" y="332656"/>
            <a:ext cx="936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Vitamin B-6 </a:t>
            </a:r>
            <a:r>
              <a:rPr lang="nb-NO" sz="2800" dirty="0" err="1"/>
              <a:t>catabolism</a:t>
            </a:r>
            <a:r>
              <a:rPr lang="nb-NO" sz="2800" dirty="0"/>
              <a:t> and long-term </a:t>
            </a:r>
            <a:r>
              <a:rPr lang="nb-NO" sz="2800" dirty="0" err="1"/>
              <a:t>mortality</a:t>
            </a:r>
            <a:r>
              <a:rPr lang="nb-NO" sz="2800" dirty="0"/>
              <a:t> risk in </a:t>
            </a:r>
            <a:r>
              <a:rPr lang="nb-NO" sz="2800" dirty="0" err="1"/>
              <a:t>patients</a:t>
            </a:r>
            <a:r>
              <a:rPr lang="nb-NO" sz="2800" dirty="0"/>
              <a:t> </a:t>
            </a:r>
            <a:r>
              <a:rPr lang="nb-NO" sz="2800" dirty="0" err="1"/>
              <a:t>with</a:t>
            </a:r>
            <a:r>
              <a:rPr lang="nb-NO" sz="2800" dirty="0"/>
              <a:t> </a:t>
            </a:r>
            <a:r>
              <a:rPr lang="nb-NO" sz="2800" dirty="0" err="1"/>
              <a:t>coronary</a:t>
            </a:r>
            <a:r>
              <a:rPr lang="nb-NO" sz="2800" dirty="0"/>
              <a:t> </a:t>
            </a:r>
            <a:r>
              <a:rPr lang="nb-NO" sz="2800" dirty="0" err="1"/>
              <a:t>artery</a:t>
            </a:r>
            <a:r>
              <a:rPr lang="nb-NO" sz="2800" dirty="0"/>
              <a:t> </a:t>
            </a:r>
            <a:r>
              <a:rPr lang="nb-NO" sz="2800" dirty="0" err="1" smtClean="0"/>
              <a:t>disease</a:t>
            </a:r>
            <a:endParaRPr lang="nb-NO" sz="28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031532" y="6453336"/>
            <a:ext cx="3749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From: Ulvik et al (2016) Am J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Clin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Nutr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103: 1417</a:t>
            </a:r>
            <a:endParaRPr lang="nb-NO" sz="1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Bilde 2" descr="ulvi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2" y="1484784"/>
            <a:ext cx="8712968" cy="47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39576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kstSylinder 1"/>
          <p:cNvSpPr txBox="1">
            <a:spLocks noChangeArrowheads="1"/>
          </p:cNvSpPr>
          <p:nvPr/>
        </p:nvSpPr>
        <p:spPr bwMode="auto">
          <a:xfrm>
            <a:off x="486916" y="332656"/>
            <a:ext cx="9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GB" sz="2400" dirty="0" smtClean="0"/>
              <a:t>The </a:t>
            </a:r>
            <a:r>
              <a:rPr lang="en-GB" sz="2400" dirty="0" err="1" smtClean="0"/>
              <a:t>PAr</a:t>
            </a:r>
            <a:r>
              <a:rPr lang="en-GB" sz="2400" dirty="0" smtClean="0"/>
              <a:t> index as predictor of all-cause mortality in cardiovascular patients </a:t>
            </a:r>
            <a:endParaRPr lang="en-GB" sz="2400" dirty="0"/>
          </a:p>
        </p:txBody>
      </p:sp>
      <p:grpSp>
        <p:nvGrpSpPr>
          <p:cNvPr id="7" name="Gruppe 6"/>
          <p:cNvGrpSpPr/>
          <p:nvPr/>
        </p:nvGrpSpPr>
        <p:grpSpPr>
          <a:xfrm>
            <a:off x="810952" y="1412776"/>
            <a:ext cx="8280920" cy="4536504"/>
            <a:chOff x="702940" y="1412776"/>
            <a:chExt cx="8280920" cy="4536504"/>
          </a:xfrm>
        </p:grpSpPr>
        <p:sp>
          <p:nvSpPr>
            <p:cNvPr id="4" name="Rektangel 3"/>
            <p:cNvSpPr/>
            <p:nvPr/>
          </p:nvSpPr>
          <p:spPr bwMode="auto">
            <a:xfrm>
              <a:off x="702940" y="1412776"/>
              <a:ext cx="8280920" cy="4536504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b-NO" sz="36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68" charset="0"/>
              </a:endParaRPr>
            </a:p>
          </p:txBody>
        </p:sp>
        <p:pic>
          <p:nvPicPr>
            <p:cNvPr id="2" name="Bilde 1" descr="HR_plot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40" y="1412776"/>
              <a:ext cx="8262362" cy="4536504"/>
            </a:xfrm>
            <a:prstGeom prst="rect">
              <a:avLst/>
            </a:prstGeom>
          </p:spPr>
        </p:pic>
      </p:grpSp>
      <p:sp>
        <p:nvSpPr>
          <p:cNvPr id="8" name="TekstSylinder 7"/>
          <p:cNvSpPr txBox="1"/>
          <p:nvPr/>
        </p:nvSpPr>
        <p:spPr>
          <a:xfrm>
            <a:off x="5311452" y="6381328"/>
            <a:ext cx="4387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Modified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from: Ulvik et al (2016) Am J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Clin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Nutr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103: 1417</a:t>
            </a:r>
            <a:endParaRPr lang="nb-NO" sz="1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072743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8884" y="0"/>
            <a:ext cx="9577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The </a:t>
            </a:r>
            <a:r>
              <a:rPr lang="nb-NO" sz="2800" dirty="0" err="1"/>
              <a:t>PAr</a:t>
            </a:r>
            <a:r>
              <a:rPr lang="nb-NO" sz="2800" dirty="0"/>
              <a:t> </a:t>
            </a:r>
            <a:r>
              <a:rPr lang="nb-NO" sz="2800" dirty="0" err="1" smtClean="0"/>
              <a:t>index</a:t>
            </a:r>
            <a:r>
              <a:rPr lang="nb-NO" sz="2800" dirty="0" smtClean="0"/>
              <a:t> is </a:t>
            </a:r>
            <a:r>
              <a:rPr lang="nb-NO" sz="2800" dirty="0" err="1"/>
              <a:t>associated</a:t>
            </a:r>
            <a:r>
              <a:rPr lang="nb-NO" sz="2800" dirty="0"/>
              <a:t> </a:t>
            </a:r>
            <a:r>
              <a:rPr lang="nb-NO" sz="2800" dirty="0" err="1"/>
              <a:t>with</a:t>
            </a:r>
            <a:r>
              <a:rPr lang="nb-NO" sz="2800" dirty="0"/>
              <a:t> long-term risk </a:t>
            </a:r>
            <a:r>
              <a:rPr lang="nb-NO" sz="2800" dirty="0" err="1"/>
              <a:t>of</a:t>
            </a:r>
            <a:r>
              <a:rPr lang="nb-NO" sz="2800" dirty="0"/>
              <a:t> stroke in </a:t>
            </a:r>
            <a:r>
              <a:rPr lang="nb-NO" sz="2800" dirty="0" err="1"/>
              <a:t>the</a:t>
            </a:r>
            <a:r>
              <a:rPr lang="nb-NO" sz="2800" dirty="0"/>
              <a:t> general </a:t>
            </a:r>
            <a:r>
              <a:rPr lang="nb-NO" sz="2800" dirty="0" err="1"/>
              <a:t>population</a:t>
            </a:r>
            <a:r>
              <a:rPr lang="nb-NO" sz="2800" dirty="0"/>
              <a:t>: </a:t>
            </a:r>
            <a:r>
              <a:rPr lang="nb-NO" sz="2800" dirty="0" err="1"/>
              <a:t>the</a:t>
            </a:r>
            <a:r>
              <a:rPr lang="nb-NO" sz="2800" dirty="0"/>
              <a:t> Hordaland Health </a:t>
            </a:r>
            <a:r>
              <a:rPr lang="nb-NO" sz="2800" dirty="0" err="1"/>
              <a:t>Study</a:t>
            </a:r>
            <a:r>
              <a:rPr lang="nb-NO" sz="2800" dirty="0"/>
              <a:t> (HUSK)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6031532" y="6453336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From: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Zuo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et al (2018) Am J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Clin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120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Nutr</a:t>
            </a:r>
            <a:r>
              <a:rPr lang="nb-NO" sz="1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107: 105</a:t>
            </a:r>
            <a:endParaRPr lang="nb-NO" sz="1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Bilde 4" descr="zu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0" y="1844823"/>
            <a:ext cx="5760640" cy="45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0342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27076" y="2780928"/>
            <a:ext cx="648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1. Targeted metabolite </a:t>
            </a:r>
            <a:r>
              <a:rPr lang="en-US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profiling</a:t>
            </a:r>
            <a:endParaRPr lang="en-US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869609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ktangel 2"/>
          <p:cNvSpPr>
            <a:spLocks noChangeArrowheads="1"/>
          </p:cNvSpPr>
          <p:nvPr/>
        </p:nvSpPr>
        <p:spPr bwMode="auto">
          <a:xfrm>
            <a:off x="1446213" y="476250"/>
            <a:ext cx="701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dirty="0"/>
              <a:t>Metabolomics</a:t>
            </a:r>
            <a:endParaRPr lang="en-US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30932" y="1412776"/>
            <a:ext cx="8281987" cy="5201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Untargeted. Hypothesis generating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but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captures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only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abundant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metabolites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with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inherent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weakness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of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low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capacity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low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precision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possible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assay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nb-NO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interference</a:t>
            </a:r>
            <a:r>
              <a:rPr lang="nb-NO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and </a:t>
            </a:r>
            <a:r>
              <a:rPr lang="nb-NO" sz="2400" b="0" i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misidentification</a:t>
            </a:r>
            <a:endParaRPr lang="en-US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SzPct val="150000"/>
              <a:defRPr/>
            </a:pPr>
            <a:endParaRPr lang="en-GB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Targeted, </a:t>
            </a:r>
            <a:r>
              <a:rPr lang="en-GB" sz="2400" b="0" i="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semiquantitative</a:t>
            </a: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including a few, non-authentic internal standards, generating concentrations in terms of relative 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intensities</a:t>
            </a:r>
            <a:endParaRPr lang="en-US" sz="24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SzPct val="150000"/>
              <a:defRPr/>
            </a:pPr>
            <a:endParaRPr lang="en-GB" sz="2400" b="0" i="0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Targeted, quantitative, including authentic isotope-labelled internal standards for all metabolites, which is paramount to obtain adequate precision and absolute concentrations</a:t>
            </a:r>
            <a:endParaRPr lang="en-US" sz="24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SzPct val="150000"/>
              <a:defRPr/>
            </a:pPr>
            <a:endParaRPr lang="nb-NO" sz="2000" b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287099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Cartoon+Coining+Ome+W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76" y="896119"/>
            <a:ext cx="6048672" cy="50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23648"/>
      </p:ext>
    </p:extLst>
  </p:cSld>
  <p:clrMapOvr>
    <a:masterClrMapping/>
  </p:clrMapOvr>
  <p:transition xmlns:p14="http://schemas.microsoft.com/office/powerpoint/2010/main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916832"/>
            <a:ext cx="9434825" cy="4575458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44045" y="260648"/>
            <a:ext cx="64147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Targeted</a:t>
            </a:r>
            <a:r>
              <a:rPr lang="en-GB" sz="3200" dirty="0"/>
              <a:t> </a:t>
            </a:r>
            <a:r>
              <a:rPr lang="en-GB" sz="3200" dirty="0" smtClean="0"/>
              <a:t>metabolomics versus </a:t>
            </a:r>
          </a:p>
          <a:p>
            <a:pPr algn="ctr"/>
            <a:r>
              <a:rPr lang="en-GB" sz="3200" dirty="0" smtClean="0"/>
              <a:t>untargeted </a:t>
            </a:r>
            <a:r>
              <a:rPr lang="en-GB" sz="3200" dirty="0"/>
              <a:t>metabolomics</a:t>
            </a:r>
            <a:r>
              <a:rPr lang="en-US" sz="3200" dirty="0"/>
              <a:t> 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13580172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ktangel 2"/>
          <p:cNvSpPr>
            <a:spLocks noChangeArrowheads="1"/>
          </p:cNvSpPr>
          <p:nvPr/>
        </p:nvSpPr>
        <p:spPr bwMode="auto">
          <a:xfrm>
            <a:off x="1446213" y="476250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/>
              <a:t>Definitions and illusions</a:t>
            </a:r>
            <a:r>
              <a:rPr lang="en-US"/>
              <a:t> </a:t>
            </a:r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630932" y="1412776"/>
            <a:ext cx="8281987" cy="4955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Definition of 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metabolomics</a:t>
            </a:r>
            <a: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GB" sz="20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000" b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“To </a:t>
            </a:r>
            <a:r>
              <a:rPr lang="en-GB" sz="2000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measure the metabolome, which represents the collection of all metabolites in a biological cell, tissue, organ or organism, which are the end products of cellular processes”.</a:t>
            </a:r>
            <a:endParaRPr lang="en-US" sz="2000" b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endParaRPr lang="en-GB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Illusion</a:t>
            </a:r>
            <a:r>
              <a:rPr lang="en-US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000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“An ambitious goal of some of this research is to monitor the level and modification of all proteins and metabolites in a biological sample such as plasma. --- but the presently available tools are clearly not sufficient for these very difficult tasks” Marvin L. Vestal (J. Am. Soc. </a:t>
            </a:r>
            <a:r>
              <a:rPr lang="en-GB" sz="2000" b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Mass. </a:t>
            </a:r>
            <a:r>
              <a:rPr lang="en-GB" sz="2000" b="0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Spectrom</a:t>
            </a:r>
            <a:r>
              <a:rPr lang="en-GB" sz="2000" b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 )</a:t>
            </a:r>
            <a:r>
              <a:rPr lang="en-GB" sz="2000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000" b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SzPct val="150000"/>
              <a:defRPr/>
            </a:pPr>
            <a:endParaRPr lang="en-GB" sz="2000" b="0" i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>
              <a:spcAft>
                <a:spcPts val="0"/>
              </a:spcAft>
              <a:buClr>
                <a:srgbClr val="FF0000"/>
              </a:buClr>
              <a:buSzPct val="150000"/>
              <a:buFont typeface="Arial"/>
              <a:buChar char="•"/>
              <a:defRPr/>
            </a:pP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argeted metabolomics, </a:t>
            </a:r>
            <a:r>
              <a:rPr lang="en-GB" sz="2400" b="0" i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metabolic </a:t>
            </a:r>
            <a:r>
              <a:rPr lang="en-GB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profiling, </a:t>
            </a:r>
            <a:r>
              <a:rPr lang="en-US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400" b="0" i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2000" b="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en-GB" sz="2000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quantify a defined set of metabolites and biomarkers within a biological system (system biology)</a:t>
            </a:r>
            <a:r>
              <a:rPr lang="en-US" sz="2000" b="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b-NO" sz="2000" b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292950"/>
      </p:ext>
    </p:extLst>
  </p:cSld>
  <p:clrMapOvr>
    <a:masterClrMapping/>
  </p:clrMapOvr>
  <p:transition xmlns:p14="http://schemas.microsoft.com/office/powerpoint/2010/main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6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115404</TotalTime>
  <Words>739</Words>
  <Application>Microsoft Macintosh PowerPoint</Application>
  <PresentationFormat>Tilpasset</PresentationFormat>
  <Paragraphs>152</Paragraphs>
  <Slides>48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48</vt:i4>
      </vt:variant>
    </vt:vector>
  </HeadingPairs>
  <TitlesOfParts>
    <vt:vector size="49" baseType="lpstr">
      <vt:lpstr>Blank</vt:lpstr>
      <vt:lpstr>PowerPoint-presentasjon</vt:lpstr>
      <vt:lpstr>Targeted metabolomics related to vitamin status, nutrition, lifestyle and inflammation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Intraclass correlation coefficient</vt:lpstr>
      <vt:lpstr>Intraclass correlation coefficient</vt:lpstr>
      <vt:lpstr>Intraclass correlation coefficient</vt:lpstr>
      <vt:lpstr>Within-subject reproducibility- Intraclass correlation coefficient (ICC)</vt:lpstr>
      <vt:lpstr>Intraclass correlation coefficient</vt:lpstr>
      <vt:lpstr>Impact of the ICC on the observed OR given true ORs for disease of 1.5, 2.0, 2.5, and 3.0.</vt:lpstr>
      <vt:lpstr>Observed OR (ORo) as a function of true OR (ORt) and ICC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Elevated tHcy in Alzheimer- Cause or result of disease?</dc:title>
  <cp:lastModifiedBy>Per Magne Ueland</cp:lastModifiedBy>
  <cp:revision>1414</cp:revision>
  <cp:lastPrinted>2011-06-17T08:31:28Z</cp:lastPrinted>
  <dcterms:modified xsi:type="dcterms:W3CDTF">2019-09-25T11:26:34Z</dcterms:modified>
</cp:coreProperties>
</file>